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CBE238-9D40-4DE2-975F-0151E7079373}" type="datetime1">
              <a:rPr lang="en-GB" smtClean="0"/>
              <a:t>09/05/2023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93E4EB-DD31-4E78-9279-3FE25A4EB20C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C4E2454-929A-4591-82FE-0EE3DAC1706D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29417-55B9-4D7B-A38A-64A5FD9A4813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AB452-E657-47C9-932E-D8E440979F13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6FFA50-7621-4353-9750-4B7AAE474F88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42DD-4015-4452-A7D0-06BF6A926524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8E22A-E3EE-4A73-BD2B-C11BE6A5DB17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8CCC6-6F31-4D3A-81CF-19758D82FA8A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4859B-829A-4E50-A255-B02CF1991C10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7109E-8487-40B6-B8CF-2B8E5219B5DB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4DBA4-43CD-481B-A0A9-6FC76C1A5E4E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33E6ED-2B78-4A3B-9856-F13C2245251F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F9CE52-315A-434E-9B84-8138581E1890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59C63-7689-4D3E-96C5-7990DB327503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230907-F71F-4594-8A07-CA256BA1689B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89D23-277E-412C-867D-3CC04F5DA364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690445-92D0-48D7-9E47-1C46067657D5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B5B95-AC0F-4622-9984-6ACA217CE9ED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B01F5C3-B50E-4ACD-A904-AAB31E9C9BAF}" type="datetime1">
              <a:rPr lang="en-GB" noProof="0" smtClean="0"/>
              <a:t>09/05/2023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09582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i-FI" sz="2800" dirty="0"/>
              <a:t>Konvoluutioneuroverkkoprojekti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i-FI" dirty="0"/>
              <a:t>Tarkoituksena Tunnistaa, onko kuvassa ihmiskasvoja</a:t>
            </a:r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2" b="3"/>
          <a:stretch/>
        </p:blipFill>
        <p:spPr>
          <a:xfrm rot="5400000" flipH="1">
            <a:off x="5333999" y="-1"/>
            <a:ext cx="6858001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0" y="395899"/>
            <a:ext cx="4416239" cy="147857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 err="1"/>
              <a:t>Yleinen</a:t>
            </a:r>
            <a:r>
              <a:rPr lang="en-GB" dirty="0"/>
              <a:t> </a:t>
            </a:r>
            <a:r>
              <a:rPr lang="en-GB" dirty="0" err="1"/>
              <a:t>ratkaisuperiaate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08419-AC79-75BC-8F76-442C5EEBB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610" y="2225735"/>
            <a:ext cx="4878389" cy="35417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i-FI" sz="2000" b="0" i="0" dirty="0">
                <a:effectLst/>
              </a:rPr>
              <a:t>Luotiin konvoluutioneuroverkkomalli.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i-FI" sz="2000" b="0" i="0" dirty="0">
                <a:effectLst/>
              </a:rPr>
              <a:t>Etsittiin sopivat tietokannat mallin kouluttamista varten.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i-FI" sz="2000" b="0" i="0" dirty="0">
                <a:effectLst/>
              </a:rPr>
              <a:t>Koulutettiin neuroverkkomalli käyttäen tietokantoja.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fi-FI" sz="2000" dirty="0"/>
              <a:t>T</a:t>
            </a:r>
            <a:r>
              <a:rPr lang="fi-FI" sz="2000" b="0" i="0" dirty="0">
                <a:effectLst/>
              </a:rPr>
              <a:t>estattiin koulutettua neuroverkkomallia.</a:t>
            </a:r>
          </a:p>
          <a:p>
            <a:pPr marL="0" indent="0">
              <a:lnSpc>
                <a:spcPct val="110000"/>
              </a:lnSpc>
              <a:buNone/>
            </a:pPr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rtl="0"/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Käytetyt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teknologiat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ja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työkalut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85E75-D01E-8F9A-6381-B962642AA328}"/>
              </a:ext>
            </a:extLst>
          </p:cNvPr>
          <p:cNvSpPr txBox="1"/>
          <p:nvPr/>
        </p:nvSpPr>
        <p:spPr>
          <a:xfrm>
            <a:off x="1141413" y="2097088"/>
            <a:ext cx="7858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Python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TensorFlow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Matplotlib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NumPy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</a:t>
            </a:r>
            <a:r>
              <a:rPr lang="en-GB" sz="2400" b="0" i="0" dirty="0" err="1">
                <a:effectLst/>
                <a:latin typeface="Söhne"/>
              </a:rPr>
              <a:t>Keras</a:t>
            </a:r>
            <a:endParaRPr lang="en-GB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</a:t>
            </a:r>
            <a:r>
              <a:rPr lang="en-GB" sz="2400" b="0" i="0" dirty="0" err="1">
                <a:effectLst/>
                <a:latin typeface="Söhne"/>
              </a:rPr>
              <a:t>Tkinter</a:t>
            </a:r>
            <a:endParaRPr lang="en-GB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latin typeface="Söhne"/>
              </a:rPr>
              <a:t>  c</a:t>
            </a:r>
            <a:r>
              <a:rPr lang="en-GB" sz="2400" b="0" i="0" dirty="0">
                <a:effectLst/>
                <a:latin typeface="Söhne"/>
              </a:rPr>
              <a:t>v2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  <a:latin typeface="Söhne"/>
              </a:rPr>
              <a:t>  haarcascade_frontalface_default.xml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>
            <a:normAutofit/>
          </a:bodyPr>
          <a:lstStyle/>
          <a:p>
            <a:pPr rtl="0"/>
            <a:r>
              <a:rPr lang="fi-FI" dirty="0"/>
              <a:t>Varsinaisen työn esittely ja </a:t>
            </a:r>
            <a:r>
              <a:rPr lang="fi-FI" dirty="0" err="1"/>
              <a:t>Demoaminen</a:t>
            </a:r>
            <a:endParaRPr lang="en-GB" dirty="0"/>
          </a:p>
        </p:txBody>
      </p:sp>
      <p:pic>
        <p:nvPicPr>
          <p:cNvPr id="5" name="Content Placeholder 4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EC043A60-A0CB-2287-187D-36B87238D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7372" y="609601"/>
            <a:ext cx="5415139" cy="5198534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D0E414A-F282-E921-54D9-AC60591E4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2679" y="2256284"/>
            <a:ext cx="5340723" cy="428606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i-FI" b="0" i="0" dirty="0">
                <a:effectLst/>
                <a:latin typeface="Söhne"/>
              </a:rPr>
              <a:t>Training </a:t>
            </a:r>
            <a:r>
              <a:rPr lang="fi-FI" b="0" i="0" dirty="0" err="1">
                <a:effectLst/>
                <a:latin typeface="Söhne"/>
              </a:rPr>
              <a:t>accuracy</a:t>
            </a:r>
            <a:r>
              <a:rPr lang="fi-FI" b="0" i="0" dirty="0">
                <a:effectLst/>
                <a:latin typeface="Söhne"/>
              </a:rPr>
              <a:t> (koulutustarkkuus) on mittari, joka kertoo, kuinka hyvin mallimme ennustaa koulutusdatassa olevia luokkia.</a:t>
            </a:r>
          </a:p>
          <a:p>
            <a:pPr marL="285750" indent="-285750">
              <a:buFontTx/>
              <a:buChar char="-"/>
            </a:pPr>
            <a:r>
              <a:rPr lang="fi-FI" b="0" i="0" dirty="0" err="1">
                <a:effectLst/>
                <a:latin typeface="Söhne"/>
              </a:rPr>
              <a:t>Validation</a:t>
            </a:r>
            <a:r>
              <a:rPr lang="fi-FI" b="0" i="0" dirty="0">
                <a:effectLst/>
                <a:latin typeface="Söhne"/>
              </a:rPr>
              <a:t> </a:t>
            </a:r>
            <a:r>
              <a:rPr lang="fi-FI" b="0" i="0" dirty="0" err="1">
                <a:effectLst/>
                <a:latin typeface="Söhne"/>
              </a:rPr>
              <a:t>accuracy</a:t>
            </a:r>
            <a:r>
              <a:rPr lang="fi-FI" b="0" i="0" dirty="0">
                <a:effectLst/>
                <a:latin typeface="Söhne"/>
              </a:rPr>
              <a:t> (validointitarkkuus) on mittari, joka kertoo, kuinka hyvin mallimme ennustaa validointidatan luokkia</a:t>
            </a:r>
          </a:p>
          <a:p>
            <a:pPr marL="285750" indent="-285750">
              <a:buFontTx/>
              <a:buChar char="-"/>
            </a:pPr>
            <a:r>
              <a:rPr lang="fi-FI" b="0" i="0" dirty="0">
                <a:effectLst/>
                <a:latin typeface="Söhne"/>
              </a:rPr>
              <a:t>Training </a:t>
            </a:r>
            <a:r>
              <a:rPr lang="fi-FI" b="0" i="0" dirty="0" err="1">
                <a:effectLst/>
                <a:latin typeface="Söhne"/>
              </a:rPr>
              <a:t>loss</a:t>
            </a:r>
            <a:r>
              <a:rPr lang="fi-FI" b="0" i="0" dirty="0">
                <a:effectLst/>
                <a:latin typeface="Söhne"/>
              </a:rPr>
              <a:t> (koulutusvirhe) on mittari, joka kertoo, kuinka hyvin mallimme suoriutuu koulutusdatassa.</a:t>
            </a:r>
          </a:p>
          <a:p>
            <a:pPr marL="285750" indent="-285750">
              <a:buFontTx/>
              <a:buChar char="-"/>
            </a:pPr>
            <a:r>
              <a:rPr lang="fi-FI" b="0" i="0" dirty="0" err="1">
                <a:effectLst/>
                <a:latin typeface="Söhne"/>
              </a:rPr>
              <a:t>Validation</a:t>
            </a:r>
            <a:r>
              <a:rPr lang="fi-FI" b="0" i="0" dirty="0">
                <a:effectLst/>
                <a:latin typeface="Söhne"/>
              </a:rPr>
              <a:t> </a:t>
            </a:r>
            <a:r>
              <a:rPr lang="fi-FI" b="0" i="0" dirty="0" err="1">
                <a:effectLst/>
                <a:latin typeface="Söhne"/>
              </a:rPr>
              <a:t>loss</a:t>
            </a:r>
            <a:r>
              <a:rPr lang="fi-FI" b="0" i="0" dirty="0">
                <a:effectLst/>
                <a:latin typeface="Söhne"/>
              </a:rPr>
              <a:t> (validointivirhe) on mittari, joka kertoo, kuinka hyvin mallimme suoriutuu validointidatassa.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46858"/>
            <a:ext cx="4005215" cy="1639884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 err="1"/>
              <a:t>Projektityökalut</a:t>
            </a:r>
            <a:r>
              <a:rPr lang="en-GB" dirty="0"/>
              <a:t> </a:t>
            </a:r>
            <a:r>
              <a:rPr lang="en-GB" dirty="0" err="1"/>
              <a:t>sekä</a:t>
            </a:r>
            <a:r>
              <a:rPr lang="en-GB" dirty="0"/>
              <a:t> </a:t>
            </a:r>
            <a:r>
              <a:rPr lang="en-GB" dirty="0" err="1"/>
              <a:t>työnjako</a:t>
            </a:r>
            <a:r>
              <a:rPr lang="en-GB" dirty="0"/>
              <a:t>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92" r="33128" b="1"/>
          <a:stretch/>
        </p:blipFill>
        <p:spPr>
          <a:xfrm>
            <a:off x="5132449" y="246857"/>
            <a:ext cx="6758598" cy="5963937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D99CAC-EF59-BC72-C9DF-AAC1E0FE5474}"/>
              </a:ext>
            </a:extLst>
          </p:cNvPr>
          <p:cNvSpPr txBox="1"/>
          <p:nvPr/>
        </p:nvSpPr>
        <p:spPr>
          <a:xfrm>
            <a:off x="300953" y="2185059"/>
            <a:ext cx="46656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i="0" dirty="0">
                <a:effectLst/>
                <a:latin typeface="Söhne"/>
              </a:rPr>
              <a:t>Työ jaettiin kahteen osaan: yksi ryhmän jäsen keskittyi koneoppimismallin kehittämiseen, testaamiseen ja tietokantojen etsimiseen, kun taas toinen jäsen teki käyttöliittymän sovelluksen helppoa demonstrointia varten ja valmisteli esityksen</a:t>
            </a:r>
          </a:p>
          <a:p>
            <a:endParaRPr lang="fi-FI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i="0" dirty="0">
                <a:effectLst/>
                <a:latin typeface="Söhne"/>
              </a:rPr>
              <a:t>Projektissa käytettiin versionhallintaan GitHubia, viestimiseen </a:t>
            </a:r>
            <a:r>
              <a:rPr lang="fi-FI" b="0" i="0" dirty="0" err="1">
                <a:effectLst/>
                <a:latin typeface="Söhne"/>
              </a:rPr>
              <a:t>Discordia</a:t>
            </a:r>
            <a:r>
              <a:rPr lang="fi-FI" b="0" i="0" dirty="0">
                <a:effectLst/>
                <a:latin typeface="Söhne"/>
              </a:rPr>
              <a:t> sekä kehitysympäristönä toimi Visual Studio </a:t>
            </a:r>
            <a:r>
              <a:rPr lang="fi-FI" b="0" i="0" dirty="0" err="1">
                <a:effectLst/>
                <a:latin typeface="Söhne"/>
              </a:rPr>
              <a:t>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CA60-ABD8-994A-5FC9-BB3A563E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fi-FI" dirty="0"/>
              <a:t>Kehitysmahdollisuudet sekä omia mietteitä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8162-282B-E73F-D9E3-9E22A48D2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fi-FI" dirty="0"/>
              <a:t>Malli melko tarkka, mutta pieniä virheitä</a:t>
            </a:r>
          </a:p>
          <a:p>
            <a:r>
              <a:rPr lang="fi-FI" dirty="0"/>
              <a:t>Ensimmäinen koneoppimisprojekti</a:t>
            </a:r>
          </a:p>
          <a:p>
            <a:r>
              <a:rPr lang="fi-FI" dirty="0"/>
              <a:t>Voisi lisätä omaisuuksia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608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1_TF22898775_Win32" id="{31EC4B6C-C898-4C64-8B4A-7E7384A379EA}" vid="{0220D575-E579-438C-AEB6-3360D16E14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b42780d-5c2c-4502-aff6-291b8fd67400" xsi:nil="true"/>
    <_activity xmlns="9b42780d-5c2c-4502-aff6-291b8fd674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7219054409FC4D94B144D35FE77126" ma:contentTypeVersion="8" ma:contentTypeDescription="Create a new document." ma:contentTypeScope="" ma:versionID="e7dc8a96be7ac8644c78f25cd7b54696">
  <xsd:schema xmlns:xsd="http://www.w3.org/2001/XMLSchema" xmlns:xs="http://www.w3.org/2001/XMLSchema" xmlns:p="http://schemas.microsoft.com/office/2006/metadata/properties" xmlns:ns3="9b42780d-5c2c-4502-aff6-291b8fd67400" xmlns:ns4="70326314-663d-4d16-ac16-47372e541af9" targetNamespace="http://schemas.microsoft.com/office/2006/metadata/properties" ma:root="true" ma:fieldsID="f16ff0ad3bfa99a5ca9efd0506391a0d" ns3:_="" ns4:_="">
    <xsd:import namespace="9b42780d-5c2c-4502-aff6-291b8fd67400"/>
    <xsd:import namespace="70326314-663d-4d16-ac16-47372e541a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2780d-5c2c-4502-aff6-291b8fd67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26314-663d-4d16-ac16-47372e541a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70326314-663d-4d16-ac16-47372e541af9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9b42780d-5c2c-4502-aff6-291b8fd67400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BF5F128-D0EE-44CF-A114-51F9575DAA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2780d-5c2c-4502-aff6-291b8fd67400"/>
    <ds:schemaRef ds:uri="70326314-663d-4d16-ac16-47372e541a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151</TotalTime>
  <Words>198</Words>
  <Application>Microsoft Office PowerPoint</Application>
  <PresentationFormat>Widescreen</PresentationFormat>
  <Paragraphs>34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</vt:lpstr>
      <vt:lpstr>Tw Cen MT</vt:lpstr>
      <vt:lpstr>Circuit</vt:lpstr>
      <vt:lpstr>Konvoluutioneuroverkkoprojekti</vt:lpstr>
      <vt:lpstr>Yleinen ratkaisuperiaate</vt:lpstr>
      <vt:lpstr>Käytetyt teknologiat ja työkalut.</vt:lpstr>
      <vt:lpstr>Varsinaisen työn esittely ja Demoaminen</vt:lpstr>
      <vt:lpstr>Projektityökalut sekä työnjako </vt:lpstr>
      <vt:lpstr>Kehitysmahdollisuudet sekä omia mietteitä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Konvoluutioneuroverkkoprojekti</dc:title>
  <dc:creator>Santeri Leppä</dc:creator>
  <cp:lastModifiedBy>Santeri Leppä</cp:lastModifiedBy>
  <cp:revision>1</cp:revision>
  <dcterms:created xsi:type="dcterms:W3CDTF">2023-05-09T18:09:40Z</dcterms:created>
  <dcterms:modified xsi:type="dcterms:W3CDTF">2023-05-09T20:41:30Z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0x0101006E7219054409FC4D94B144D35FE77126</vt:lpwstr>
  </property>
</Properties>
</file>